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81" r:id="rId2"/>
    <p:sldId id="313" r:id="rId3"/>
    <p:sldId id="292" r:id="rId4"/>
    <p:sldId id="285" r:id="rId5"/>
    <p:sldId id="314" r:id="rId6"/>
    <p:sldId id="286" r:id="rId7"/>
    <p:sldId id="315" r:id="rId8"/>
    <p:sldId id="316" r:id="rId9"/>
    <p:sldId id="310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F6D1C-6C43-01E2-15BE-9248FA067490}" v="82" dt="2024-03-26T05:48:59.013"/>
    <p1510:client id="{189BD362-84AA-E590-9D7C-43CFDCD7AD40}" v="5" dt="2024-03-26T04:47:35.938"/>
    <p1510:client id="{307FDF4B-DF03-EC89-C3CB-9678B53A8CDC}" v="4" dt="2024-03-26T05:03:39.362"/>
    <p1510:client id="{50B04932-FB07-C3FB-53CA-318CE8CB7D4D}" v="24" dt="2024-03-26T07:48:56.297"/>
    <p1510:client id="{8439A1BE-4F6C-1B40-0109-712A7E479ABB}" v="5" dt="2024-03-26T08:16:45.457"/>
    <p1510:client id="{88C9F78E-B440-DCFD-DE0C-02F0791FAD3F}" v="165" dt="2024-03-25T13:51:35.578"/>
    <p1510:client id="{8CE9EC66-03ED-40AE-8F76-123CA83331B5}" v="1866" dt="2024-03-25T16:50:41.579"/>
    <p1510:client id="{BDE97DD8-6920-7A2E-2D30-494E9F4F6E35}" v="126" dt="2024-03-26T08:27:19.648"/>
    <p1510:client id="{C7F0F1F8-967D-0F99-93C8-E51C7A711D2A}" v="811" dt="2024-03-25T14:40:59.720"/>
    <p1510:client id="{DB0C9F7A-22F4-6441-FBEC-DD6576D212C5}" v="39" dt="2024-03-26T08:08:06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/>
    <p:restoredTop sz="83028" autoAdjust="0"/>
  </p:normalViewPr>
  <p:slideViewPr>
    <p:cSldViewPr snapToGrid="0">
      <p:cViewPr varScale="1">
        <p:scale>
          <a:sx n="57" d="100"/>
          <a:sy n="57" d="100"/>
        </p:scale>
        <p:origin x="176" y="1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849EA-A4B0-4289-95CB-90A3F4E6A50D}" type="datetimeFigureOut">
              <a:rPr lang="ko-KR" altLang="en-US" smtClean="0"/>
              <a:t>2024. 5. 28.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29155-2124-44A7-AF37-2A728D720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9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2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259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76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12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97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오픈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소스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커뮤니티에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의해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있으며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,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향후에도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다음과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같은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방향으로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발전할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것으로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예상됩니다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175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105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하나의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CI/CD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프로젝트를 구축하기 위해서는 아이템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(Item)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생성하여야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하나의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서버에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여러개의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아이템을 만들 수 있고 각각의 아이템들은 개발자가 설정하는 것에 따라 다르게 동작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아이템을 만드는 방법은 대표적으로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존재한다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과거에는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Freestyle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방법을 많이 사용하였다고 한다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하지만 요즘은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보다는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많이들 사용하고 있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방법을 </a:t>
            </a:r>
            <a:r>
              <a:rPr lang="ko-KR" altLang="en-US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알아보도록하겠습니다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52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하나의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CI/CD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프로젝트를 구축하기 위해서는 아이템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(Item)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생성하여야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하나의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서버에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여러개의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아이템을 만들 수 있고 각각의 아이템들은 개발자가 설정하는 것에 따라 다르게 동작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아이템을 만드는 방법은 대표적으로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 존재한다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과거에는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Freestyle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방법을 많이 사용하였다고 한다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하지만 요즘은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보다는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많이들 사용하고 있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방법을 </a:t>
            </a:r>
            <a:r>
              <a:rPr lang="ko-KR" altLang="en-US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알아보도록하겠습니다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4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간단하게 프로젝트를 만들어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깃허브에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올려놓았습니다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해당 프로젝트를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이용하여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깃허브와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연동하여 빌드해보도록 하겠습니다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 테스트 프로젝트는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gradle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 작업하였기때문에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gradle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사용하려면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환경에서 설정을 먼저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해주어야합니다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00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관리화면으로 이동합니다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아래 쪽의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Tool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메뉴를 선택합니다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0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54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Gradle installations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입력합니다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Name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gradle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 입력하고 버전은 최신버전이 자동으로 선택되어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Save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버튼을 누릅니다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97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이제 작업프로젝트를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구성해야합니다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홈화면에서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Item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선택 후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Create a Job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누릅니다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이후 프로젝트의 이름을 입력하고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 project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선택합니다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915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ore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소스 코드 관리에서</a:t>
            </a:r>
            <a:r>
              <a:rPr lang="en-US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 Git</a:t>
            </a:r>
            <a:r>
              <a:rPr lang="ko-Kore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을 선택하고</a:t>
            </a:r>
            <a:r>
              <a:rPr lang="en-US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 Repository URL</a:t>
            </a:r>
            <a:r>
              <a:rPr lang="ko-Kore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에 깃허브 저장소의 소스</a:t>
            </a:r>
            <a:r>
              <a:rPr lang="en-US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 Clone </a:t>
            </a:r>
            <a:r>
              <a:rPr lang="ko-Kore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주소를 복사</a:t>
            </a:r>
            <a:r>
              <a:rPr lang="en-US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, 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ore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붙여넣기</a:t>
            </a:r>
            <a:r>
              <a:rPr lang="ko-KR" altLang="ko-Kore-KR" sz="1800" b="1" kern="100" dirty="0" err="1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를</a:t>
            </a:r>
            <a:r>
              <a:rPr lang="ko-KR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  <a:ea typeface="맑은 고딕" panose="020B0503020000020004" pitchFamily="34" charset="-127"/>
                <a:cs typeface="Segoe UI" panose="020B0502040204020203" pitchFamily="34" charset="0"/>
              </a:rPr>
              <a:t> 합니다</a:t>
            </a:r>
            <a:r>
              <a:rPr lang="en-US" altLang="ko-Kore-KR" sz="1800" b="1" kern="10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맑은 고딕" panose="020B0503020000020004" pitchFamily="34" charset="-127"/>
                <a:ea typeface="맑은 고딕" panose="020B0503020000020004" pitchFamily="34" charset="-127"/>
                <a:cs typeface="Segoe UI" panose="020B0502040204020203" pitchFamily="34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758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빌드가 완료되면 다음과 같이 확인할 수 있고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Console Output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누르면 로그를 볼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905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213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로그에 나온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workspace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들어가니 빌드가 잘 된 것을 확인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405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이번에는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pipeline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방식으로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CI/CD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구축을 해보겠습니다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AWS EC2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docker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이용해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설치 후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main branch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push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가들어올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때마다 빌드 및 배포를 할 예정입니다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발표이므로 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docker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와 관련된 내용은 제외하고 진행하겠습니다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이번에는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Project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선택합니다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Project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이름은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oss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 하겠습니다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90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Main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매번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push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될때마다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빌드 및 배포를 하기 위해서는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github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Repo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Webhook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설정해줘야합니다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Payload URL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가 설치된 서버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ip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입력하고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/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github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-webhook/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입력해줍니다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994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Pipeline Script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로는 다음과 같이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github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Repo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연결해주고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GitHub webhook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설정을 켜줍니다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723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Readme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파일을 수정하여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main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브랜치에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Push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하여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Test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해봅니다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102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Jenkins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는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2004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Kohsuke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Kawaguchi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가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Hudson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이라는 이름으로 시작한 프로젝트입니다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1977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년생인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Kawaguchi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는 도쿄대학교를 졸업하고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Cornell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대학교 석사과정을 밟던 중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Sun Microsystems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에서 근무하며 빌드 성공 여부를 확인하는 프로그램을 구상했습니다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처음에는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Shell Script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인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Monitor.sh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만들어 빌드 결과를 이메일로 전송했으나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결과를 브라우저에서 보고 싶어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DamageControl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소프트웨어를 사용했습니다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그러나 문제가 발생하자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Kawaguchi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는 직접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Hudson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프로젝트를 시작했고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2005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년에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1.0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버전이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java.net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출시되었습니다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Hudson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 사내에서도 사용되며 피드백을 받아 완성도가 높아졌고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2007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년부터 많은 사용자를 확보했습니다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2010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Sun Microsystems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Oracle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인수되자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Kawaguchi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는 퇴사 후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InfraDNA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설립했고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이는 </a:t>
            </a:r>
            <a:r>
              <a:rPr lang="en-US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CloudBees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인수되었습니다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Oracle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Hudson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의 상표권을 소유하자 커뮤니티는 프로젝트 이름을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Jenkins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 변경했습니다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2011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년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Jenkins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 이름이 바뀐 후 상표권은 </a:t>
            </a:r>
            <a:r>
              <a:rPr lang="en-US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Linux Foundation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등록되었습니다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785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Webhook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과 </a:t>
            </a:r>
            <a:r>
              <a:rPr lang="en-US" altLang="ko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en-US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에서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push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감지하는것을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확인 할 수 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344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이제 빌드 및 배포를 설정할 것입니다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자세한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pipeline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스크립트는 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보다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docker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내용에 가까워 제외하였습니다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Pipeline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스크립트는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도커를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빌드 및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8080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포트로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docker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컨테이너를 띄우는 설정을 하였습니다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깃허브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프로젝트도</a:t>
            </a:r>
            <a:r>
              <a:rPr lang="ko-Kore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내용을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마지막테스트로 수정해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main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브랜치로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push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해줍니다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676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Main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브랜치로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push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감지하고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build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및 배포를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마</a:t>
            </a:r>
            <a:r>
              <a:rPr lang="ko-KR" altLang="en-US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친것을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확인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로그를 확인해보니 성공적으로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8080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포트로 서버를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띄운것을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확인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69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서버</a:t>
            </a:r>
            <a:r>
              <a:rPr lang="en-US" altLang="ko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ip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 접속하니 배포가 </a:t>
            </a:r>
            <a:r>
              <a:rPr lang="ko-KR" altLang="en-US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완료됐음을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확인할 수 있었습니다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이렇게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Pipeline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통한 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CI/CD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구축을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1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14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643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98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5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활발한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커뮤니티를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기반으로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운영됩니다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세계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수백만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명의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사용자와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개발자가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참여하여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개선하고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새로운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기능을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개발하며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문제를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해결합니다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 err="1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젠킨스의</a:t>
            </a:r>
            <a:r>
              <a:rPr lang="ko-KR" altLang="en-US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 커뮤니티 활동은 다음과 같습니다</a:t>
            </a:r>
            <a:r>
              <a:rPr lang="en-US" altLang="ko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376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다음과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같은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목적으로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개발되었습니다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ore-KR" sz="1800" dirty="0">
              <a:solidFill>
                <a:srgbClr val="1F1F1F"/>
              </a:solidFill>
              <a:effectLst/>
              <a:latin typeface="맑은 고딕" panose="020B0503020000020004" pitchFamily="34" charset="-127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altLang="ko-Kore-KR" sz="1800" dirty="0">
              <a:solidFill>
                <a:srgbClr val="1F1F1F"/>
              </a:solidFill>
              <a:effectLst/>
              <a:latin typeface="맑은 고딕" panose="020B0503020000020004" pitchFamily="34" charset="-127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오늘날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가장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인기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있는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 CI/CD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도구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중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하나입니다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세계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수백만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기업과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조직에서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소프트웨어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프로세스를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자동화하고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효율화하기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위해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있습니다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지속적으로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있으며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새로운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기능과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사항들이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꾸준히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추가되고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있습니다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또한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,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커뮤니티는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매우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활발하여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사용자들이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궁금한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점이나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문제를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해결할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있도록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지원합니다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81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4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젠킨스는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소프트웨어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프로세스를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자동화하고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효율화하는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및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(CI/CD)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플랫폼입니다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78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09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5월 28일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5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53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726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9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815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411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98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54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726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824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5월 28일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69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inky-waltz-493.notion.site/image/https%3A%2F%2Fprod-files-secure.s3.us-west-2.amazonaws.com%2F7cf84979-3c7a-41ae-94d9-2f6f0bb6ab49%2F2d1563d1-901b-4099-b99b-4b79b00ebbb7%2Fcicd.png?table=block&amp;id=f8e65cc7-cf47-41bd-85e0-b12f4376fe91&amp;spaceId=7cf84979-3c7a-41ae-94d9-2f6f0bb6ab49&amp;width=1220&amp;userId=&amp;cache=v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https://blog.kakaocdn.net/dn/orgmo/btrIRGsjGqH/LuTnBEG5RyFYQ0ZJf0N2R0/img.png" TargetMode="External"/><Relationship Id="rId5" Type="http://schemas.openxmlformats.org/officeDocument/2006/relationships/image" Target="../media/image11.png"/><Relationship Id="rId4" Type="http://schemas.openxmlformats.org/officeDocument/2006/relationships/image" Target="https://blog.kakaocdn.net/dn/b2jAIa/btrIYmk7so6/7m1vRx5FFh6lt1FtaIeRU0/img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https://2022.kgforum.info/wp-content/uploads/2022/04/kawaguchi-kosuke.jpe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5500" dirty="0">
                <a:latin typeface="맑은 고딕"/>
                <a:ea typeface="맑은 고딕"/>
              </a:rPr>
              <a:t>Jenkins(CI/CD) </a:t>
            </a:r>
            <a:r>
              <a:rPr lang="ko-KR" altLang="en-US" sz="5500" dirty="0">
                <a:latin typeface="맑은 고딕"/>
                <a:ea typeface="맑은 고딕"/>
              </a:rPr>
              <a:t>자동화 도구</a:t>
            </a:r>
            <a:endParaRPr lang="ko-KR" altLang="en-US" sz="55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8741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ko-KR" dirty="0"/>
              <a:t>2021128027 </a:t>
            </a:r>
            <a:r>
              <a:rPr lang="ko-KR" altLang="en-US" dirty="0"/>
              <a:t>이우현</a:t>
            </a:r>
            <a:r>
              <a:rPr lang="en-US" altLang="ko-KR" dirty="0"/>
              <a:t>	2019125025</a:t>
            </a:r>
            <a:r>
              <a:rPr lang="ko-KR" altLang="en-US" dirty="0"/>
              <a:t> 박태준</a:t>
            </a:r>
            <a:endParaRPr lang="en-US" altLang="ko-KR" dirty="0"/>
          </a:p>
          <a:p>
            <a:r>
              <a:rPr lang="en-US" altLang="ko-KR" dirty="0"/>
              <a:t>2023125047</a:t>
            </a:r>
            <a:r>
              <a:rPr lang="ko-KR" altLang="en-US" dirty="0"/>
              <a:t> </a:t>
            </a:r>
            <a:r>
              <a:rPr lang="ko-KR" altLang="en-US" dirty="0" err="1"/>
              <a:t>이한결</a:t>
            </a:r>
            <a:r>
              <a:rPr lang="en-US" altLang="ko-KR" dirty="0"/>
              <a:t>	2022128006</a:t>
            </a:r>
            <a:r>
              <a:rPr lang="ko-KR" altLang="en-US" dirty="0"/>
              <a:t> </a:t>
            </a:r>
            <a:r>
              <a:rPr lang="ko-KR" altLang="en-US" dirty="0" err="1"/>
              <a:t>김채원</a:t>
            </a:r>
            <a:endParaRPr lang="en-US" altLang="ko-KR" dirty="0"/>
          </a:p>
          <a:p>
            <a:r>
              <a:rPr lang="en-US" altLang="ko-KR" dirty="0"/>
              <a:t>2021125038</a:t>
            </a:r>
            <a:r>
              <a:rPr lang="ko-KR" altLang="en-US" dirty="0"/>
              <a:t> </a:t>
            </a:r>
            <a:r>
              <a:rPr lang="ko-KR" altLang="en-US" dirty="0" err="1"/>
              <a:t>우상천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8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핵심내용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CI / CD </a:t>
            </a:r>
            <a:r>
              <a:rPr lang="ko-KR" altLang="en-US" dirty="0">
                <a:latin typeface="맑은 고딕"/>
                <a:ea typeface="맑은 고딕"/>
              </a:rPr>
              <a:t>란</a:t>
            </a:r>
            <a:r>
              <a:rPr lang="en-US" altLang="ko-KR" dirty="0">
                <a:latin typeface="맑은 고딕"/>
                <a:ea typeface="맑은 고딕"/>
              </a:rPr>
              <a:t>?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FDC1D-7D84-0573-DCFA-EF5DFD2D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CI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란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? Continuous Integration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약어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</a:p>
          <a:p>
            <a:endParaRPr lang="en-US" altLang="ko-Kore-KR" sz="1800" dirty="0">
              <a:solidFill>
                <a:srgbClr val="1F1F1F"/>
              </a:solidFill>
              <a:latin typeface="맑은 고딕" panose="020B0503020000020004" pitchFamily="34" charset="-127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무엇을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통합하나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?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기본적으론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개발자들이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베이스를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계속해서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변경을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통합하고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테스트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해나가는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과정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즉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여러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개발자들의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각각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가능한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빠르게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배포하기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위해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통합한다는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의미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ko-Kore-KR" altLang="en-US" dirty="0"/>
          </a:p>
        </p:txBody>
      </p:sp>
      <p:pic>
        <p:nvPicPr>
          <p:cNvPr id="5" name="그림 34" descr="원, 콤팩트 디스크, 데이터 저장 장치, 다채로움이(가) 표시된 사진&#10;&#10;자동 생성된 설명">
            <a:extLst>
              <a:ext uri="{FF2B5EF4-FFF2-40B4-BE49-F238E27FC236}">
                <a16:creationId xmlns:a16="http://schemas.microsoft.com/office/drawing/2014/main" id="{15310429-BAC1-E0D3-F9C9-5B139FA5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22362" y="503853"/>
            <a:ext cx="6327919" cy="298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핵심내용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CI / CD </a:t>
            </a:r>
            <a:r>
              <a:rPr lang="ko-KR" altLang="en-US" dirty="0">
                <a:latin typeface="맑은 고딕"/>
                <a:ea typeface="맑은 고딕"/>
              </a:rPr>
              <a:t>란</a:t>
            </a:r>
            <a:r>
              <a:rPr lang="en-US" altLang="ko-KR" dirty="0">
                <a:latin typeface="맑은 고딕"/>
                <a:ea typeface="맑은 고딕"/>
              </a:rPr>
              <a:t>?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FDC1D-7D84-0573-DCFA-EF5DFD2D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CD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란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?</a:t>
            </a:r>
            <a:r>
              <a:rPr lang="ko-Kore-KR" alt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ko-Kore-KR" sz="1800" dirty="0" err="1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Coutinuous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 Delivery</a:t>
            </a:r>
            <a:r>
              <a:rPr lang="en-US" altLang="ko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,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en-US" altLang="ko-Kore-KR" sz="18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Countinuous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Deployment.</a:t>
            </a: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전달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혹은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지속적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altLang="ko-Kore-KR" sz="1800" dirty="0">
              <a:solidFill>
                <a:srgbClr val="1F1F1F"/>
              </a:solidFill>
              <a:latin typeface="맑은 고딕" panose="020B0503020000020004" pitchFamily="34" charset="-127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무엇을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전달하나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?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서비스를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이용하는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모든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사용자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즉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베이스가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항상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가능한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상태를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유지하는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것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여러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개발자가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동시에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작업하는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상황에서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코드의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일관성을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유지하기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위해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빈번하게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통합해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품질을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유지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무엇을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배포하나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?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코드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베이스를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사용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가능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환경에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배포하는걸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자동화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합니다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즉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버전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</a:rPr>
              <a:t> 1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을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쓰다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끊기지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않고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배포하는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 </a:t>
            </a:r>
            <a:r>
              <a:rPr lang="ko-Kore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것</a:t>
            </a:r>
            <a:r>
              <a:rPr lang="ko-KR" altLang="ko-Kore-KR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입니다</a:t>
            </a:r>
            <a:r>
              <a:rPr lang="en-US" altLang="ko-Kore-KR" sz="18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Times New Roman" panose="02020603050405020304" pitchFamily="18" charset="0"/>
                <a:cs typeface="바탕" panose="02030600000101010101" pitchFamily="18" charset="-127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ko-Kore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6CFED0A-AEAA-F3B2-C2B0-896A325E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53" y="2219710"/>
            <a:ext cx="4858147" cy="13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핵심내용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핵심개념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FDC1D-7D84-0573-DCFA-EF5DFD2D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작업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젠킨스에서 수행되는 작업을 정의합니다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예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코드 컴파일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테스트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배포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바탕" panose="02030600000101010101" pitchFamily="18" charset="-127"/>
              </a:rPr>
              <a:t>등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빌드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작업을 그룹화하고 순서를 정의하는 단위입니다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여러 빌드를 연결하고 자동화된 작업 흐름을 정의합니다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플러그인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기능을 확장하는 데 사용되는 소프트웨어 모듈입니다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에이전트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마스터에서 작업을 실행하는 노드입니다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1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핵심내용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핵심 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FDC1D-7D84-0573-DCFA-EF5DFD2D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지속적 통합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(CI):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개발자가 코드 변경을 코드 저장소에 커밋할 때마다 자동으로 코드를 컴파일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테스트 및 분석합니다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이를 통해 코드 오류를 신속하게 발견하고 해결할 수 있습니다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지속적 배포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(CD):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테스트를 통과한 코드를 자동으로 배포 환경에 배포합니다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이를 통해 배포 프로세스를 효율화하고 생산성을 높일 수 있습니다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다양한 플랫폼 지원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Java, Python, .NET, PHP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등 다양한 프로그래밍 언어와 플랫폼을 지원합니다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확장성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 다양한 플러그인을 통해 기능을 확장할 수 있습니다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 편의성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 사용하기 쉽고 직관적인 웹 인터페이스를 제공합니다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5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Jenkins</a:t>
            </a:r>
            <a:r>
              <a:rPr lang="ko-KR" altLang="en-US" sz="4000" dirty="0">
                <a:latin typeface="맑은 고딕"/>
                <a:ea typeface="맑은 고딕"/>
              </a:rPr>
              <a:t>의 향후 방향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4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향후 방향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7FDC1D-7D84-0573-DCFA-EF5DFD2D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클라우드 기반 젠킨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스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컨테이너 기반 젠킨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스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인공 지능 및 머신 러닝 활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용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보안 강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화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사용자 경험 개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선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</a:rPr>
              <a:t>다양한 플랫폼 및 언어 지원 확</a:t>
            </a:r>
            <a:r>
              <a:rPr lang="ko-Kore-KR" altLang="ko-Kore-KR" sz="2500" b="1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34" charset="-127"/>
                <a:cs typeface="바탕" panose="02030600000101010101" pitchFamily="18" charset="-127"/>
              </a:rPr>
              <a:t>대</a:t>
            </a:r>
            <a:endParaRPr lang="ko-Kore-KR" altLang="ko-Kore-KR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33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Jenkins</a:t>
            </a:r>
            <a:r>
              <a:rPr lang="ko-KR" altLang="en-US" sz="4000" dirty="0">
                <a:latin typeface="맑은 고딕"/>
                <a:ea typeface="맑은 고딕"/>
              </a:rPr>
              <a:t>의 사용방법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FreeStyle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Pipeline </a:t>
            </a:r>
            <a:r>
              <a:rPr lang="ko-KR" altLang="en-US" dirty="0"/>
              <a:t>방식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</a:t>
            </a:r>
            <a:r>
              <a:rPr lang="en-US" altLang="ko-KR" dirty="0">
                <a:latin typeface="맑은 고딕"/>
                <a:ea typeface="맑은 고딕"/>
              </a:rPr>
              <a:t>Item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A7FC3E8B-BD0C-E3AA-2AC0-7F29F9FF4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01" y="1672973"/>
            <a:ext cx="6915397" cy="43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</a:t>
            </a:r>
            <a:r>
              <a:rPr lang="en-US" altLang="ko-KR" dirty="0">
                <a:latin typeface="맑은 고딕"/>
                <a:ea typeface="맑은 고딕"/>
              </a:rPr>
              <a:t>Item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A7FC3E8B-BD0C-E3AA-2AC0-7F29F9FF49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01" y="1672973"/>
            <a:ext cx="6915397" cy="43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4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3448C14-2044-F3BF-7385-9C1F1618D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11" y="1846804"/>
            <a:ext cx="7639578" cy="39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5552-8D6D-BF5F-5D12-66B2871E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3312B-A325-DE1D-D4B5-F3313EED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Jenkins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탄생 배경</a:t>
            </a:r>
            <a:endParaRPr kumimoji="1" lang="en-US" altLang="ko-KR" dirty="0"/>
          </a:p>
          <a:p>
            <a:r>
              <a:rPr kumimoji="1" lang="en-US" altLang="ko-KR" dirty="0"/>
              <a:t>Jenkins</a:t>
            </a:r>
            <a:r>
              <a:rPr kumimoji="1" lang="ko-KR" altLang="en-US" dirty="0"/>
              <a:t>의 커뮤니티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개발목적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현재상태</a:t>
            </a:r>
            <a:endParaRPr kumimoji="1" lang="en-US" altLang="ko-KR" dirty="0"/>
          </a:p>
          <a:p>
            <a:r>
              <a:rPr kumimoji="1" lang="en-US" altLang="ko-KR" dirty="0"/>
              <a:t>Jenkins</a:t>
            </a:r>
            <a:r>
              <a:rPr kumimoji="1" lang="ko-KR" altLang="en-US" dirty="0"/>
              <a:t>의 핵심내용</a:t>
            </a:r>
            <a:endParaRPr kumimoji="1" lang="en-US" altLang="ko-KR" dirty="0"/>
          </a:p>
          <a:p>
            <a:r>
              <a:rPr kumimoji="1" lang="en-US" altLang="ko-KR" dirty="0"/>
              <a:t>Jenkins</a:t>
            </a:r>
            <a:r>
              <a:rPr kumimoji="1" lang="ko-KR" altLang="en-US" dirty="0"/>
              <a:t>의 향후 방향</a:t>
            </a:r>
            <a:endParaRPr kumimoji="1" lang="en-US" altLang="ko-KR" dirty="0"/>
          </a:p>
          <a:p>
            <a:r>
              <a:rPr kumimoji="1" lang="en-US" altLang="ko-KR" dirty="0"/>
              <a:t>Jenkins </a:t>
            </a:r>
            <a:r>
              <a:rPr kumimoji="1" lang="ko-KR" altLang="en-US" dirty="0"/>
              <a:t>사용방법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54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121" name="그림 2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91D4BB-CC18-79E4-936D-FB69A6B1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5" y="1646238"/>
            <a:ext cx="2921620" cy="406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123" name="그림 2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C0D394-746F-CE79-85C0-DA5DE43E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2356328"/>
            <a:ext cx="66421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7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5FBCEF8C-11A8-D3A7-A624-065C24C5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15" y="2081182"/>
            <a:ext cx="7723970" cy="38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" name="그림 4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D719136C-3421-3F5E-458B-E8149C5496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490" y="1822351"/>
            <a:ext cx="61290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CF6B7AF0-F5EA-D6B0-D6BB-BCBD1A06F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2" y="1691957"/>
            <a:ext cx="8123555" cy="42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5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C3621198-E438-1025-86B0-9A73681D4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39" y="1691957"/>
            <a:ext cx="8311321" cy="430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8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E8AE145F-507C-E496-2BED-8CC0CEF5D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20" y="1575910"/>
            <a:ext cx="8549160" cy="44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4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68A8F14-853D-8440-FF99-5103B69BA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811" y="1450975"/>
            <a:ext cx="6645910" cy="54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9" name="그림 8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22DFC651-9238-8229-A955-203F8A9CA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45" y="1691957"/>
            <a:ext cx="6645910" cy="430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3BF1D0B-5CA8-2ED3-A0A9-C35197E7E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47569"/>
            <a:ext cx="9601200" cy="383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" name="그림 4" descr="텍스트, 라인, 번호, 폰트이(가) 표시된 사진&#10;&#10;자동 생성된 설명">
            <a:extLst>
              <a:ext uri="{FF2B5EF4-FFF2-40B4-BE49-F238E27FC236}">
                <a16:creationId xmlns:a16="http://schemas.microsoft.com/office/drawing/2014/main" id="{5A22C9CD-27DB-81EE-1486-7D8C5C1ED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" y="1691957"/>
            <a:ext cx="6645910" cy="429641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E522C52-A1DE-B9F4-0EDE-D269BC2249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51" y="2471563"/>
            <a:ext cx="3232213" cy="27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탄생 배경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8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5560705-E703-604A-0CDB-01368812CC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58676"/>
            <a:ext cx="9332616" cy="1588132"/>
          </a:xfrm>
          <a:prstGeom prst="rect">
            <a:avLst/>
          </a:prstGeom>
        </p:spPr>
      </p:pic>
      <p:pic>
        <p:nvPicPr>
          <p:cNvPr id="8" name="그림 7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79A8C7B-6F6E-A7C9-8D87-C915EEF9B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53" y="3803637"/>
            <a:ext cx="2200910" cy="23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1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" name="그림 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DC1D7FF-0B0B-DBEC-BAF5-0A25EA82F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5" y="2402370"/>
            <a:ext cx="6645910" cy="187769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69EFCAE-2D16-801F-33DB-B3191539D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075" y="2121009"/>
            <a:ext cx="4135180" cy="33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47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FFF35D-CE97-6C0D-33A9-2D80EC8B2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16" y="2356328"/>
            <a:ext cx="9164562" cy="32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5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A1A7F7A-9C67-1A1B-2E0C-BC633B87A0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12" y="1696458"/>
            <a:ext cx="8922232" cy="2408304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279E2F9-4175-A07E-0865-142721C3D1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24509"/>
            <a:ext cx="9597019" cy="24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방식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 descr="스크린샷, 소프트웨어, 멀티미디어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62D81C2D-3DB4-E636-4FA9-41FEC7281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59" y="1691957"/>
            <a:ext cx="7530682" cy="43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FreeStyle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장단점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B83FA33-7D2B-331B-0C58-0E77DB8A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장점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800"/>
              </a:spcAft>
              <a:buFont typeface="Wingdings" pitchFamily="2" charset="2"/>
              <a:buChar char=""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웹 기반의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GUI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여러 플러그인을 쉽게 사용할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단점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CI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파이프라인에 변경 사항을 만들기 위해서는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젠킨스에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로그인해 각각의 프리스타일 </a:t>
            </a:r>
            <a:r>
              <a:rPr lang="en-US" altLang="ko-KR" sz="1800" kern="100" dirty="0"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Job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설정을 변경해야만 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CI/CD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의 과정을 콘솔을 통해서만 확인할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800"/>
              </a:spcAft>
              <a:buFont typeface="Wingdings" pitchFamily="2" charset="2"/>
              <a:buChar char=""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각각의 과정들을 한번에 보기 어렵습니다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ore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266686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사용방법 </a:t>
            </a:r>
            <a:r>
              <a:rPr lang="en-US" altLang="ko-KR" dirty="0">
                <a:latin typeface="맑은 고딕"/>
                <a:ea typeface="맑은 고딕"/>
              </a:rPr>
              <a:t>|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en-US" altLang="ko-KR" dirty="0">
                <a:latin typeface="맑은 고딕"/>
                <a:ea typeface="맑은 고딕"/>
              </a:rPr>
              <a:t>Pipeline </a:t>
            </a:r>
            <a:r>
              <a:rPr lang="ko-KR" altLang="en-US" dirty="0">
                <a:latin typeface="맑은 고딕"/>
                <a:ea typeface="맑은 고딕"/>
              </a:rPr>
              <a:t>장단점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B83FA33-7D2B-331B-0C58-0E77DB8AF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4486933"/>
          </a:xfrm>
        </p:spPr>
        <p:txBody>
          <a:bodyPr>
            <a:normAutofit/>
          </a:bodyPr>
          <a:lstStyle/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장점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파이프라인은 코드로 프로젝트 설정을 할 수 있어 프리스타일과 다르게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웹에 직접 접근하지 않아도 설정 변경이 가능합니다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(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웹을 통한 설정도 가능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CI/CD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 설정을 하나의 스크립트 파일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Jenkinsfile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로 프로그래밍을 통해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Freestyle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과 다르게 하나의 스크립트 파일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ore-KR" sz="1800" kern="100" dirty="0" err="1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Jenkinsfile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을 통해 흐름 제어를 할 수 있습니다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800"/>
              </a:spcAft>
              <a:buFont typeface="Wingdings" pitchFamily="2" charset="2"/>
              <a:buChar char=""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아래와 같이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GUI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를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통해 현재 어떤 과정을 진행중이고 평균적으로 얼마만큼의 시간이 걸렸는지 통계와 피드백을 줍니다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단점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itchFamily="2" charset="2"/>
              <a:buChar char=""/>
            </a:pP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프리스타일과 다르게 스크립트를 </a:t>
            </a:r>
            <a:r>
              <a:rPr lang="ko-KR" altLang="ko-Kore-KR" sz="1800" kern="100" dirty="0" err="1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짜야하는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번거로움이 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즉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ore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파이프라인 구축을 위해서는 스크립트 문법을 학습하여야 합니다</a:t>
            </a:r>
            <a:r>
              <a:rPr lang="en-US" altLang="ko-Kore-KR" sz="1800" kern="100" dirty="0"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Wingdings" pitchFamily="2" charset="2"/>
              <a:buChar char=""/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23309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Q&amp;A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5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탄생배경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A6062-6691-F1FA-0EA0-4974C26F7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1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1025" name="그림 1" descr="T17：日本のITエンジニアは世界で活躍できる！ - キリロムグローバルフォーラム2022 公式サイト">
            <a:extLst>
              <a:ext uri="{FF2B5EF4-FFF2-40B4-BE49-F238E27FC236}">
                <a16:creationId xmlns:a16="http://schemas.microsoft.com/office/drawing/2014/main" id="{3A383E72-D75A-3CE4-E19A-15B24451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1" y="2349500"/>
            <a:ext cx="21209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썬 마이크로시스템즈 - 위키백과, 우리 모두의 백과사전">
            <a:extLst>
              <a:ext uri="{FF2B5EF4-FFF2-40B4-BE49-F238E27FC236}">
                <a16:creationId xmlns:a16="http://schemas.microsoft.com/office/drawing/2014/main" id="{54D1D9C6-8859-6D63-58B2-5BAB53A3E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55" y="2349500"/>
            <a:ext cx="2167255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클립아트, 화이트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D641462B-E480-ADA3-8415-653EB2C3A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627" y="3568701"/>
            <a:ext cx="2835910" cy="1110615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7F98D4-62E9-2633-3C85-24057DAD6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690" y="1973128"/>
            <a:ext cx="4846910" cy="31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Jenkins</a:t>
            </a:r>
            <a:r>
              <a:rPr lang="ko-KR" altLang="en-US" sz="4000" dirty="0">
                <a:latin typeface="맑은 고딕"/>
                <a:ea typeface="맑은 고딕"/>
              </a:rPr>
              <a:t>의 커뮤니티</a:t>
            </a:r>
            <a:r>
              <a:rPr lang="en-US" altLang="ko-KR" sz="4000" dirty="0">
                <a:latin typeface="맑은 고딕"/>
                <a:ea typeface="맑은 고딕"/>
              </a:rPr>
              <a:t>,</a:t>
            </a:r>
            <a:r>
              <a:rPr lang="ko-KR" altLang="en-US" sz="4000" dirty="0">
                <a:latin typeface="맑은 고딕"/>
                <a:ea typeface="맑은 고딕"/>
              </a:rPr>
              <a:t> 개발목적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8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커뮤니티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E5FA2-84C1-9364-64C2-28F4498EA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메일링 리스트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사용자와 개발자가 질문과 답변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정보 공유를 위해 사용하는 메일링 리스트입니다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포럼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사용자들이 토론하고 협업하는 온라인 포럼입니다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IRC </a:t>
            </a: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채팅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사용자들이 실시간으로 소통하는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IRC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채팅 채널입니다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회의 및 행사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커뮤니티는 전 세계 곳곳에서 젠킨스 관련 회의와 행사를 개최합니다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문서 작성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사용자들은 젠킨스 사용 설명서와 문서 작성에 기여합니다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플러그인 개발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 사용자들은 다양한 플러그인을 개발하여 젠킨스 기능을 확장합니다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개발목적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9E5FA2-84C1-9364-64C2-28F4498EA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지속적 통합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(CI) </a:t>
            </a: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자동화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소프트웨어 개발 프로세스에서 코드 변경을 자동으로 테스트하고 배포하여 개발 속도와 품질을 향상시킵니다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지속적 배포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(CD):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테스트를 통과한 코드를 자동으로 배포하여 배포 프로세스를 효율화하고 생산성을 높입니다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다양한 플랫폼 지원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 Java, Python, .NET, PHP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등 다양한 프로그래밍 언어와 플랫폼을 지원합니다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확장성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 다양한 플러그인을 통해 기능을 확장할 수 있습니다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latinLnBrk="0">
              <a:spcAft>
                <a:spcPts val="80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ko-Kore-KR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사용 편의성</a:t>
            </a:r>
            <a:r>
              <a:rPr lang="en-US" altLang="ko-Kore-KR" sz="1800" b="1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: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ko-Kore-KR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젠킨스는 사용하기 쉽고 직관적인 웹 인터페이스를 제공합니다</a:t>
            </a:r>
            <a:r>
              <a:rPr lang="en-US" altLang="ko-Kore-KR" sz="1800" kern="100" dirty="0">
                <a:solidFill>
                  <a:srgbClr val="1F1F1F"/>
                </a:solidFill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solidFill>
                <a:srgbClr val="1F1F1F"/>
              </a:solidFill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5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Jenkins</a:t>
            </a:r>
            <a:r>
              <a:rPr lang="ko-KR" altLang="en-US" sz="4000" dirty="0">
                <a:latin typeface="맑은 고딕"/>
                <a:ea typeface="맑은 고딕"/>
              </a:rPr>
              <a:t>의 핵심내용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0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/>
                <a:ea typeface="맑은 고딕"/>
              </a:rPr>
              <a:t>Jenkins</a:t>
            </a:r>
            <a:r>
              <a:rPr lang="ko-KR" altLang="en-US" dirty="0">
                <a:latin typeface="맑은 고딕"/>
                <a:ea typeface="맑은 고딕"/>
              </a:rPr>
              <a:t>의 핵심내용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 descr="텍스트, 스크린샷, 시계, 손목시계이(가) 표시된 사진&#10;&#10;자동 생성된 설명">
            <a:extLst>
              <a:ext uri="{FF2B5EF4-FFF2-40B4-BE49-F238E27FC236}">
                <a16:creationId xmlns:a16="http://schemas.microsoft.com/office/drawing/2014/main" id="{3BC670A6-E2DD-99A6-9CEE-7993CB1A4A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6" t="11382" r="18888" b="3592"/>
          <a:stretch/>
        </p:blipFill>
        <p:spPr bwMode="auto">
          <a:xfrm>
            <a:off x="5449894" y="503853"/>
            <a:ext cx="4251666" cy="55284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3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1605</Words>
  <Application>Microsoft Macintosh PowerPoint</Application>
  <PresentationFormat>와이드스크린</PresentationFormat>
  <Paragraphs>193</Paragraphs>
  <Slides>37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맑은 고딕</vt:lpstr>
      <vt:lpstr>ui-sans-serif</vt:lpstr>
      <vt:lpstr>Aptos</vt:lpstr>
      <vt:lpstr>Arial</vt:lpstr>
      <vt:lpstr>Symbol</vt:lpstr>
      <vt:lpstr>Times New Roman</vt:lpstr>
      <vt:lpstr>Wingdings</vt:lpstr>
      <vt:lpstr>다이아몬드 눈금 16x9</vt:lpstr>
      <vt:lpstr>Jenkins(CI/CD) 자동화 도구</vt:lpstr>
      <vt:lpstr>목차</vt:lpstr>
      <vt:lpstr>Jenkins의 탄생 배경</vt:lpstr>
      <vt:lpstr>Jenkins의 탄생배경</vt:lpstr>
      <vt:lpstr>Jenkins의 커뮤니티, 개발목적</vt:lpstr>
      <vt:lpstr>Jenkins의 커뮤니티</vt:lpstr>
      <vt:lpstr>Jenkins의 개발목적</vt:lpstr>
      <vt:lpstr>Jenkins의 핵심내용</vt:lpstr>
      <vt:lpstr>Jenkins의 핵심내용</vt:lpstr>
      <vt:lpstr>Jenkins의 핵심내용 | CI / CD 란?</vt:lpstr>
      <vt:lpstr>Jenkins의 핵심내용 | CI / CD 란?</vt:lpstr>
      <vt:lpstr>Jenkins의 핵심내용 | 핵심개념</vt:lpstr>
      <vt:lpstr>Jenkins의 핵심내용 | 핵심 기능</vt:lpstr>
      <vt:lpstr>Jenkins의 향후 방향</vt:lpstr>
      <vt:lpstr>Jenkins의 향후 방향</vt:lpstr>
      <vt:lpstr>Jenkins의 사용방법</vt:lpstr>
      <vt:lpstr>Jenkins의 사용방법 | Jenkins의 Item</vt:lpstr>
      <vt:lpstr>Jenkins의 사용방법 | Jenkins의 Item</vt:lpstr>
      <vt:lpstr>Jenkins의 사용방법 | FreeStyle 방식</vt:lpstr>
      <vt:lpstr>Jenkins의 사용방법 | FreeStyle 방식</vt:lpstr>
      <vt:lpstr>Jenkins의 사용방법 | FreeStyle 방식</vt:lpstr>
      <vt:lpstr>Jenkins의 사용방법 | FreeStyle 방식</vt:lpstr>
      <vt:lpstr>Jenkins의 사용방법 | FreeStyle 방식</vt:lpstr>
      <vt:lpstr>Jenkins의 사용방법 | FreeStyle 방식</vt:lpstr>
      <vt:lpstr>Jenkins의 사용방법 | FreeStyle 방식</vt:lpstr>
      <vt:lpstr>Jenkins의 사용방법 | FreeStyle 방식</vt:lpstr>
      <vt:lpstr>Jenkins의 사용방법 | Pipeline 방식</vt:lpstr>
      <vt:lpstr>Jenkins의 사용방법 | Pipeline 방식</vt:lpstr>
      <vt:lpstr>Jenkins의 사용방법 | Pipeline 방식</vt:lpstr>
      <vt:lpstr>Jenkins의 사용방법 | Pipeline 방식</vt:lpstr>
      <vt:lpstr>Jenkins의 사용방법 | Pipeline 방식</vt:lpstr>
      <vt:lpstr>Jenkins의 사용방법 | Pipeline 방식</vt:lpstr>
      <vt:lpstr>Jenkins의 사용방법 | Pipeline 방식</vt:lpstr>
      <vt:lpstr>Jenkins의 사용방법 | Pipeline 방식</vt:lpstr>
      <vt:lpstr>Jenkins의 사용방법 | FreeStyle 장단점</vt:lpstr>
      <vt:lpstr>Jenkins의 사용방법 | Pipeline 장단점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우현 이</cp:lastModifiedBy>
  <cp:revision>13</cp:revision>
  <dcterms:created xsi:type="dcterms:W3CDTF">2024-03-05T03:29:17Z</dcterms:created>
  <dcterms:modified xsi:type="dcterms:W3CDTF">2024-05-28T07:33:13Z</dcterms:modified>
</cp:coreProperties>
</file>